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15" r:id="rId2"/>
    <p:sldMasterId id="2147483803" r:id="rId3"/>
  </p:sldMasterIdLst>
  <p:notesMasterIdLst>
    <p:notesMasterId r:id="rId49"/>
  </p:notesMasterIdLst>
  <p:sldIdLst>
    <p:sldId id="5068" r:id="rId4"/>
    <p:sldId id="5055" r:id="rId5"/>
    <p:sldId id="5057" r:id="rId6"/>
    <p:sldId id="5056" r:id="rId7"/>
    <p:sldId id="5058" r:id="rId8"/>
    <p:sldId id="5059" r:id="rId9"/>
    <p:sldId id="5060" r:id="rId10"/>
    <p:sldId id="4351" r:id="rId11"/>
    <p:sldId id="5007" r:id="rId12"/>
    <p:sldId id="5011" r:id="rId13"/>
    <p:sldId id="5012" r:id="rId14"/>
    <p:sldId id="4382" r:id="rId15"/>
    <p:sldId id="5003" r:id="rId16"/>
    <p:sldId id="5004" r:id="rId17"/>
    <p:sldId id="5005" r:id="rId18"/>
    <p:sldId id="5006" r:id="rId19"/>
    <p:sldId id="5013" r:id="rId20"/>
    <p:sldId id="5061" r:id="rId21"/>
    <p:sldId id="5062" r:id="rId22"/>
    <p:sldId id="5067" r:id="rId23"/>
    <p:sldId id="5064" r:id="rId24"/>
    <p:sldId id="5066" r:id="rId25"/>
    <p:sldId id="4368" r:id="rId26"/>
    <p:sldId id="5065" r:id="rId27"/>
    <p:sldId id="5015" r:id="rId28"/>
    <p:sldId id="5053" r:id="rId29"/>
    <p:sldId id="5054" r:id="rId30"/>
    <p:sldId id="5016" r:id="rId31"/>
    <p:sldId id="5017" r:id="rId32"/>
    <p:sldId id="5018" r:id="rId33"/>
    <p:sldId id="5019" r:id="rId34"/>
    <p:sldId id="5020" r:id="rId35"/>
    <p:sldId id="5021" r:id="rId36"/>
    <p:sldId id="5022" r:id="rId37"/>
    <p:sldId id="5023" r:id="rId38"/>
    <p:sldId id="5024" r:id="rId39"/>
    <p:sldId id="5025" r:id="rId40"/>
    <p:sldId id="5026" r:id="rId41"/>
    <p:sldId id="5014" r:id="rId42"/>
    <p:sldId id="5063" r:id="rId43"/>
    <p:sldId id="5069" r:id="rId44"/>
    <p:sldId id="5070" r:id="rId45"/>
    <p:sldId id="5071" r:id="rId46"/>
    <p:sldId id="5073" r:id="rId47"/>
    <p:sldId id="5074" r:id="rId48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83912" autoAdjust="0"/>
  </p:normalViewPr>
  <p:slideViewPr>
    <p:cSldViewPr snapToObjects="1">
      <p:cViewPr varScale="1">
        <p:scale>
          <a:sx n="69" d="100"/>
          <a:sy n="69" d="100"/>
        </p:scale>
        <p:origin x="1397" y="6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21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42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12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7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80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4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4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43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64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9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0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53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945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82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81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73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30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13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6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479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52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58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30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92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80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31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55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17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57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841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56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811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2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67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46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02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9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0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43.tiff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Relationship Id="rId9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8.jpeg"/><Relationship Id="rId7" Type="http://schemas.openxmlformats.org/officeDocument/2006/relationships/image" Target="../media/image50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9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02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SAP MDG – </a:t>
            </a:r>
            <a:r>
              <a:rPr lang="pt-BR" sz="3200" b="1" kern="12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Introduction to Master Data Governance </a:t>
            </a:r>
            <a:endParaRPr lang="en-US" sz="2800" dirty="0"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3880F1F-B0E8-4C08-BBE4-BFCDF5799ABE}"/>
              </a:ext>
            </a:extLst>
          </p:cNvPr>
          <p:cNvSpPr/>
          <p:nvPr/>
        </p:nvSpPr>
        <p:spPr>
          <a:xfrm>
            <a:off x="269954" y="1283423"/>
            <a:ext cx="9163049" cy="4728677"/>
          </a:xfrm>
          <a:prstGeom prst="rect">
            <a:avLst/>
          </a:prstGeom>
          <a:blipFill>
            <a:blip r:embed="rId3" cstate="print"/>
            <a:stretch>
              <a:fillRect b="-4534"/>
            </a:stretch>
          </a:blip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1BA4EBB-2462-37F0-EA3A-0A325629CCB3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2654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Applications </a:t>
            </a:r>
          </a:p>
        </p:txBody>
      </p:sp>
    </p:spTree>
    <p:extLst>
      <p:ext uri="{BB962C8B-B14F-4D97-AF65-F5344CB8AC3E}">
        <p14:creationId xmlns:p14="http://schemas.microsoft.com/office/powerpoint/2010/main" val="68747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C13D5D6-E91A-4DFE-A58F-654D7040E9A0}"/>
              </a:ext>
            </a:extLst>
          </p:cNvPr>
          <p:cNvSpPr/>
          <p:nvPr/>
        </p:nvSpPr>
        <p:spPr>
          <a:xfrm>
            <a:off x="222329" y="1295400"/>
            <a:ext cx="9163049" cy="4804877"/>
          </a:xfrm>
          <a:prstGeom prst="rect">
            <a:avLst/>
          </a:prstGeom>
          <a:blipFill>
            <a:blip r:embed="rId3" cstate="print"/>
            <a:stretch>
              <a:fillRect b="-2876"/>
            </a:stretch>
          </a:blip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1ADA0C-AD12-5F89-0004-B03A998D87D7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450BA64-BCE3-2053-FCD2-7BFAB07BF740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2654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079943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9954" y="1150779"/>
            <a:ext cx="416585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/>
            <a:r>
              <a:rPr lang="en-IN" sz="1950" spc="-3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IN" sz="1950" b="0" spc="-33" dirty="0">
                <a:solidFill>
                  <a:srgbClr val="000000"/>
                </a:solidFill>
                <a:latin typeface="Arial"/>
                <a:cs typeface="Arial"/>
              </a:rPr>
              <a:t>Mass processing </a:t>
            </a:r>
            <a:endParaRPr sz="1950" b="0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1ACB7-73DB-4E8B-A9C6-1CD9DD8B05C0}"/>
              </a:ext>
            </a:extLst>
          </p:cNvPr>
          <p:cNvPicPr/>
          <p:nvPr/>
        </p:nvPicPr>
        <p:blipFill rotWithShape="1">
          <a:blip r:embed="rId3"/>
          <a:srcRect l="7476" b="9272"/>
          <a:stretch/>
        </p:blipFill>
        <p:spPr bwMode="auto">
          <a:xfrm>
            <a:off x="533400" y="1676400"/>
            <a:ext cx="8534400" cy="4114800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224A63-86CB-BA62-6636-4A56547E4839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52ADE69-7F47-D7F6-CD51-18189CAA8F46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2654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37789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7810C-6561-438A-AB0F-A06D3FFBC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52694"/>
            <a:ext cx="8558824" cy="449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29C451-B6A5-4844-AF44-ABBE38F0B279}"/>
              </a:ext>
            </a:extLst>
          </p:cNvPr>
          <p:cNvSpPr txBox="1"/>
          <p:nvPr/>
        </p:nvSpPr>
        <p:spPr>
          <a:xfrm>
            <a:off x="2057400" y="6048494"/>
            <a:ext cx="263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Audit Trails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7DFFC-94B3-41A9-8A7E-97197E9578A4}"/>
              </a:ext>
            </a:extLst>
          </p:cNvPr>
          <p:cNvSpPr txBox="1"/>
          <p:nvPr/>
        </p:nvSpPr>
        <p:spPr>
          <a:xfrm>
            <a:off x="4812812" y="6040874"/>
            <a:ext cx="263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mapping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643A4-50A5-19CB-E58E-9FB788C77CEA}"/>
              </a:ext>
            </a:extLst>
          </p:cNvPr>
          <p:cNvSpPr txBox="1"/>
          <p:nvPr/>
        </p:nvSpPr>
        <p:spPr>
          <a:xfrm>
            <a:off x="231068" y="1067518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33" dirty="0">
                <a:solidFill>
                  <a:srgbClr val="000000"/>
                </a:solidFill>
                <a:latin typeface="Arial"/>
                <a:cs typeface="Arial"/>
              </a:rPr>
              <a:t>Central Governance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13548-7E3F-9835-072D-219060E6C03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8FB4441-A299-6504-3424-D3926C2D17AF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Use Cases</a:t>
            </a:r>
          </a:p>
        </p:txBody>
      </p:sp>
    </p:spTree>
    <p:extLst>
      <p:ext uri="{BB962C8B-B14F-4D97-AF65-F5344CB8AC3E}">
        <p14:creationId xmlns:p14="http://schemas.microsoft.com/office/powerpoint/2010/main" val="386536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Introducing master data governance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343" y="1128172"/>
            <a:ext cx="54743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/>
            <a:r>
              <a:rPr lang="en-IN" sz="1950" spc="-3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950" b="1" spc="-3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950" b="0" spc="-33" dirty="0">
                <a:solidFill>
                  <a:srgbClr val="000000"/>
                </a:solidFill>
                <a:latin typeface="Arial"/>
                <a:cs typeface="Arial"/>
              </a:rPr>
              <a:t>Consolidation for analytics purposes only </a:t>
            </a:r>
            <a:endParaRPr sz="1950" b="0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6FB5C3-8B10-45AC-BDB6-11F21EC2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6" y="1783080"/>
            <a:ext cx="9080240" cy="3886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A685A8-92EE-4F3D-AAB0-63838CF3820F}"/>
              </a:ext>
            </a:extLst>
          </p:cNvPr>
          <p:cNvSpPr txBox="1"/>
          <p:nvPr/>
        </p:nvSpPr>
        <p:spPr>
          <a:xfrm flipH="1">
            <a:off x="3886200" y="5835134"/>
            <a:ext cx="284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Data Standards </a:t>
            </a:r>
            <a:endParaRPr lang="en-IN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0D5258A-AF9C-9BE7-647C-5DD0B82E7700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Use Cases</a:t>
            </a:r>
          </a:p>
        </p:txBody>
      </p:sp>
    </p:spTree>
    <p:extLst>
      <p:ext uri="{BB962C8B-B14F-4D97-AF65-F5344CB8AC3E}">
        <p14:creationId xmlns:p14="http://schemas.microsoft.com/office/powerpoint/2010/main" val="16832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Introducing master data governance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9954" y="1189721"/>
            <a:ext cx="69221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/>
            <a:r>
              <a:rPr lang="en-US" sz="1950" b="0" spc="-33" dirty="0">
                <a:solidFill>
                  <a:srgbClr val="000000"/>
                </a:solidFill>
                <a:latin typeface="Arial"/>
                <a:cs typeface="Arial"/>
              </a:rPr>
              <a:t>Consolidation for initial load before central governance</a:t>
            </a:r>
            <a:endParaRPr sz="1950" b="0" dirty="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D3841-D689-4ACB-B190-C610A290C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6" y="1714500"/>
            <a:ext cx="9225911" cy="3619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501E8B-6287-4F2E-AEFB-C23BB321A110}"/>
              </a:ext>
            </a:extLst>
          </p:cNvPr>
          <p:cNvSpPr txBox="1"/>
          <p:nvPr/>
        </p:nvSpPr>
        <p:spPr>
          <a:xfrm>
            <a:off x="609600" y="5470838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Extraction - Merged - Cleansed - Best record creation </a:t>
            </a:r>
            <a:endParaRPr lang="en-IN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EEA0F9E-0EB5-74CF-C319-22D4196F0372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Use Cases</a:t>
            </a:r>
          </a:p>
        </p:txBody>
      </p:sp>
    </p:spTree>
    <p:extLst>
      <p:ext uri="{BB962C8B-B14F-4D97-AF65-F5344CB8AC3E}">
        <p14:creationId xmlns:p14="http://schemas.microsoft.com/office/powerpoint/2010/main" val="395934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Introducing master data governance</a:t>
            </a:r>
            <a:endParaRPr lang="en-US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02A25-FE0D-4B70-B2BE-43DB16CFBF29}"/>
              </a:ext>
            </a:extLst>
          </p:cNvPr>
          <p:cNvSpPr txBox="1"/>
          <p:nvPr/>
        </p:nvSpPr>
        <p:spPr>
          <a:xfrm>
            <a:off x="183443" y="1188427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spc="-33" dirty="0">
                <a:solidFill>
                  <a:srgbClr val="000000"/>
                </a:solidFill>
                <a:latin typeface="Arial"/>
                <a:cs typeface="Arial"/>
              </a:rPr>
              <a:t>Consolidation for mergers and acquisitions</a:t>
            </a:r>
            <a:endParaRPr lang="en-IN" sz="1800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3A857-C0EB-46AF-A2A0-33DBD6485E32}"/>
              </a:ext>
            </a:extLst>
          </p:cNvPr>
          <p:cNvSpPr txBox="1"/>
          <p:nvPr/>
        </p:nvSpPr>
        <p:spPr>
          <a:xfrm>
            <a:off x="183443" y="1590883"/>
            <a:ext cx="905423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Consolidation can be used to harmonize and de-duplicate the new data with the existing data</a:t>
            </a:r>
            <a:endParaRPr lang="en-IN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B1BAF139-ABBC-4391-911C-CB163925969E}"/>
              </a:ext>
            </a:extLst>
          </p:cNvPr>
          <p:cNvSpPr txBox="1">
            <a:spLocks/>
          </p:cNvSpPr>
          <p:nvPr/>
        </p:nvSpPr>
        <p:spPr>
          <a:xfrm>
            <a:off x="304800" y="2265084"/>
            <a:ext cx="7848600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 algn="l"/>
            <a:r>
              <a:rPr lang="en-US" sz="1950" spc="-33" dirty="0">
                <a:solidFill>
                  <a:srgbClr val="000000"/>
                </a:solidFill>
                <a:latin typeface="Arial"/>
                <a:cs typeface="Arial"/>
              </a:rPr>
              <a:t>Continuous hybrid approaches </a:t>
            </a:r>
            <a:endParaRPr lang="en-IN" sz="1950" dirty="0">
              <a:latin typeface="Arial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9A605E-89E4-4DCB-9B2D-530177CB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6" y="2781713"/>
            <a:ext cx="9085545" cy="3575606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4E2D19D-2757-6634-D8F0-92B8568BF3B5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Use Cases</a:t>
            </a:r>
          </a:p>
        </p:txBody>
      </p:sp>
    </p:spTree>
    <p:extLst>
      <p:ext uri="{BB962C8B-B14F-4D97-AF65-F5344CB8AC3E}">
        <p14:creationId xmlns:p14="http://schemas.microsoft.com/office/powerpoint/2010/main" val="33356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A61B130-1FF3-4A78-AB7E-E26FE63C2A3A}"/>
              </a:ext>
            </a:extLst>
          </p:cNvPr>
          <p:cNvSpPr/>
          <p:nvPr/>
        </p:nvSpPr>
        <p:spPr>
          <a:xfrm>
            <a:off x="300434" y="1371600"/>
            <a:ext cx="9113519" cy="4728677"/>
          </a:xfrm>
          <a:prstGeom prst="rect">
            <a:avLst/>
          </a:prstGeom>
          <a:blipFill>
            <a:blip r:embed="rId3" cstate="print"/>
            <a:stretch>
              <a:fillRect b="-4534"/>
            </a:stretch>
          </a:blip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1FA26E-AB12-16E4-7DD9-EE3ECD15A0AD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C395F83-6CF0-C4E6-677D-3E9D187F9D26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Standard Domains </a:t>
            </a:r>
          </a:p>
        </p:txBody>
      </p:sp>
    </p:spTree>
    <p:extLst>
      <p:ext uri="{BB962C8B-B14F-4D97-AF65-F5344CB8AC3E}">
        <p14:creationId xmlns:p14="http://schemas.microsoft.com/office/powerpoint/2010/main" val="25441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1FA26E-AB12-16E4-7DD9-EE3ECD15A0AD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C395F83-6CF0-C4E6-677D-3E9D187F9D26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Standard Domains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B3E4F-0124-3064-2873-F19BCDC6D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62" t="28120" r="19999" b="29487"/>
          <a:stretch/>
        </p:blipFill>
        <p:spPr>
          <a:xfrm>
            <a:off x="542925" y="1524000"/>
            <a:ext cx="8534400" cy="4899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FFE1F-A847-120C-F53C-536CCE69E4A5}"/>
              </a:ext>
            </a:extLst>
          </p:cNvPr>
          <p:cNvSpPr txBox="1"/>
          <p:nvPr/>
        </p:nvSpPr>
        <p:spPr>
          <a:xfrm>
            <a:off x="192968" y="1074417"/>
            <a:ext cx="2702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Material Master Overview</a:t>
            </a:r>
          </a:p>
        </p:txBody>
      </p:sp>
    </p:spTree>
    <p:extLst>
      <p:ext uri="{BB962C8B-B14F-4D97-AF65-F5344CB8AC3E}">
        <p14:creationId xmlns:p14="http://schemas.microsoft.com/office/powerpoint/2010/main" val="3475417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1FA26E-AB12-16E4-7DD9-EE3ECD15A0AD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C395F83-6CF0-C4E6-677D-3E9D187F9D26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Standard Domains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FFE1F-A847-120C-F53C-536CCE69E4A5}"/>
              </a:ext>
            </a:extLst>
          </p:cNvPr>
          <p:cNvSpPr txBox="1"/>
          <p:nvPr/>
        </p:nvSpPr>
        <p:spPr>
          <a:xfrm>
            <a:off x="192968" y="1074417"/>
            <a:ext cx="460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Business Partner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0E3D1-F2E2-F2C7-C25F-55AF16823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08" t="22650" r="16923" b="14444"/>
          <a:stretch/>
        </p:blipFill>
        <p:spPr>
          <a:xfrm>
            <a:off x="685800" y="1571542"/>
            <a:ext cx="5715000" cy="49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Introducing master data governance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833164"/>
            <a:ext cx="5931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/>
            <a:r>
              <a:rPr sz="1950" dirty="0">
                <a:latin typeface="Arial"/>
                <a:cs typeface="Arial"/>
              </a:rPr>
              <a:t>Day 2 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787D6-7CE5-8BDC-9079-F2893E62D23E}"/>
              </a:ext>
            </a:extLst>
          </p:cNvPr>
          <p:cNvSpPr txBox="1"/>
          <p:nvPr/>
        </p:nvSpPr>
        <p:spPr>
          <a:xfrm>
            <a:off x="685800" y="1205635"/>
            <a:ext cx="5029200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Key Components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User Interfaces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MDG Applications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Use cases in MDG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dirty="0"/>
              <a:t>MDG Standard Domains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MDG Architecture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Deployment Options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Customizing Synchronization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Demonstration – E2E Change request process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81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1FA26E-AB12-16E4-7DD9-EE3ECD15A0AD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C395F83-6CF0-C4E6-677D-3E9D187F9D26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Standard Domains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FFE1F-A847-120C-F53C-536CCE69E4A5}"/>
              </a:ext>
            </a:extLst>
          </p:cNvPr>
          <p:cNvSpPr txBox="1"/>
          <p:nvPr/>
        </p:nvSpPr>
        <p:spPr>
          <a:xfrm>
            <a:off x="192968" y="1074417"/>
            <a:ext cx="460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Customer / Vendor Integration (CVI)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3BDC1-DB15-448D-FE91-CFFA23E44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51368" r="33077" b="13077"/>
          <a:stretch/>
        </p:blipFill>
        <p:spPr>
          <a:xfrm>
            <a:off x="5429248" y="1549814"/>
            <a:ext cx="4362449" cy="2577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6C583-83A3-E3C5-070E-E6C9219F6CAE}"/>
              </a:ext>
            </a:extLst>
          </p:cNvPr>
          <p:cNvSpPr txBox="1"/>
          <p:nvPr/>
        </p:nvSpPr>
        <p:spPr>
          <a:xfrm>
            <a:off x="192967" y="1549814"/>
            <a:ext cx="521723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Synchronize</a:t>
            </a:r>
            <a:r>
              <a:rPr lang="en-US" dirty="0"/>
              <a:t> parts of the business partner master data with the related ERP customer and supplier master data and vice versa</a:t>
            </a:r>
          </a:p>
          <a:p>
            <a:endParaRPr lang="en-US" sz="800" b="1" dirty="0"/>
          </a:p>
          <a:p>
            <a:r>
              <a:rPr lang="en-US" b="1" dirty="0"/>
              <a:t>General Data</a:t>
            </a:r>
          </a:p>
          <a:p>
            <a:r>
              <a:rPr lang="en-US" dirty="0"/>
              <a:t>o Names </a:t>
            </a:r>
          </a:p>
          <a:p>
            <a:r>
              <a:rPr lang="en-US" dirty="0"/>
              <a:t>o Search Terms </a:t>
            </a:r>
          </a:p>
          <a:p>
            <a:r>
              <a:rPr lang="en-US" dirty="0"/>
              <a:t>o Trading Partner </a:t>
            </a:r>
          </a:p>
          <a:p>
            <a:r>
              <a:rPr lang="en-US" dirty="0"/>
              <a:t>o Business Partner Category</a:t>
            </a:r>
          </a:p>
          <a:p>
            <a:endParaRPr lang="en-US" sz="800" dirty="0"/>
          </a:p>
          <a:p>
            <a:r>
              <a:rPr lang="en-IN" b="1" dirty="0"/>
              <a:t>Address Data </a:t>
            </a:r>
          </a:p>
          <a:p>
            <a:r>
              <a:rPr lang="en-US" dirty="0"/>
              <a:t>Only the standard address is synchronized</a:t>
            </a:r>
          </a:p>
          <a:p>
            <a:r>
              <a:rPr lang="en-IN" b="1" dirty="0"/>
              <a:t>Communication Data</a:t>
            </a:r>
          </a:p>
          <a:p>
            <a:r>
              <a:rPr lang="en-US" dirty="0"/>
              <a:t>Only address dependent communication data</a:t>
            </a:r>
            <a:endParaRPr lang="en-IN" b="1" dirty="0"/>
          </a:p>
          <a:p>
            <a:endParaRPr lang="en-IN" sz="800" b="1" dirty="0"/>
          </a:p>
          <a:p>
            <a:r>
              <a:rPr lang="en-IN" b="1" dirty="0"/>
              <a:t>Bank Accounts</a:t>
            </a:r>
          </a:p>
          <a:p>
            <a:r>
              <a:rPr lang="en-IN" b="1" dirty="0"/>
              <a:t>Industry Sectors</a:t>
            </a:r>
          </a:p>
          <a:p>
            <a:r>
              <a:rPr lang="en-US" dirty="0"/>
              <a:t>Only the standard industry sector is synchronized</a:t>
            </a:r>
          </a:p>
          <a:p>
            <a:r>
              <a:rPr lang="en-IN" b="1" dirty="0"/>
              <a:t>Tax Numbers</a:t>
            </a:r>
          </a:p>
        </p:txBody>
      </p:sp>
    </p:spTree>
    <p:extLst>
      <p:ext uri="{BB962C8B-B14F-4D97-AF65-F5344CB8AC3E}">
        <p14:creationId xmlns:p14="http://schemas.microsoft.com/office/powerpoint/2010/main" val="426518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1FA26E-AB12-16E4-7DD9-EE3ECD15A0AD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C395F83-6CF0-C4E6-677D-3E9D187F9D26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Standard Domains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FFE1F-A847-120C-F53C-536CCE69E4A5}"/>
              </a:ext>
            </a:extLst>
          </p:cNvPr>
          <p:cNvSpPr txBox="1"/>
          <p:nvPr/>
        </p:nvSpPr>
        <p:spPr>
          <a:xfrm>
            <a:off x="192968" y="1074417"/>
            <a:ext cx="460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Financial Objects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6AD58-6D75-10F5-19B0-188D56705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46" t="28120" r="13724" b="20486"/>
          <a:stretch/>
        </p:blipFill>
        <p:spPr>
          <a:xfrm>
            <a:off x="202493" y="1522185"/>
            <a:ext cx="8950246" cy="493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3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1FA26E-AB12-16E4-7DD9-EE3ECD15A0AD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C395F83-6CF0-C4E6-677D-3E9D187F9D26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Standard Domains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FFE1F-A847-120C-F53C-536CCE69E4A5}"/>
              </a:ext>
            </a:extLst>
          </p:cNvPr>
          <p:cNvSpPr txBox="1"/>
          <p:nvPr/>
        </p:nvSpPr>
        <p:spPr>
          <a:xfrm>
            <a:off x="192968" y="1074417"/>
            <a:ext cx="460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Financial Pre-defined Role Objects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7AFD2-F85A-E268-BD29-F4B4FE959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30855" r="20409" b="11709"/>
          <a:stretch/>
        </p:blipFill>
        <p:spPr>
          <a:xfrm>
            <a:off x="621145" y="1493610"/>
            <a:ext cx="7292109" cy="50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2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05750-5D14-4F4E-BCBC-66B1550A1426}"/>
              </a:ext>
            </a:extLst>
          </p:cNvPr>
          <p:cNvPicPr/>
          <p:nvPr/>
        </p:nvPicPr>
        <p:blipFill rotWithShape="1">
          <a:blip r:embed="rId3"/>
          <a:srcRect l="6428" t="45069" b="3979"/>
          <a:stretch/>
        </p:blipFill>
        <p:spPr bwMode="auto">
          <a:xfrm>
            <a:off x="393056" y="1153109"/>
            <a:ext cx="8979544" cy="5157546"/>
          </a:xfrm>
          <a:prstGeom prst="rect">
            <a:avLst/>
          </a:prstGeom>
          <a:noFill/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0C0FC7D2-41C3-1757-3D60-7DDDC183291A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1422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C0FC7D2-41C3-1757-3D60-7DDDC183291A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Replication 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E1A82-7580-76A8-1598-E8A7A6281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3" t="33591" r="11538" b="24801"/>
          <a:stretch/>
        </p:blipFill>
        <p:spPr>
          <a:xfrm>
            <a:off x="279479" y="1512022"/>
            <a:ext cx="9312196" cy="42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58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9F276-C607-4F1B-937D-45D398712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44" y="1468089"/>
            <a:ext cx="7608555" cy="50342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A79468-0417-442F-9109-B6065AC76986}"/>
              </a:ext>
            </a:extLst>
          </p:cNvPr>
          <p:cNvSpPr txBox="1"/>
          <p:nvPr/>
        </p:nvSpPr>
        <p:spPr>
          <a:xfrm>
            <a:off x="145343" y="1098757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spc="-33" dirty="0">
                <a:solidFill>
                  <a:srgbClr val="000000"/>
                </a:solidFill>
                <a:latin typeface="Arial"/>
                <a:cs typeface="Arial"/>
              </a:rPr>
              <a:t>Hub approach vs Co-deployment approach</a:t>
            </a:r>
            <a:endParaRPr lang="en-IN" sz="18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14110-071D-48B6-A7FB-37A162305AEC}"/>
              </a:ext>
            </a:extLst>
          </p:cNvPr>
          <p:cNvSpPr txBox="1"/>
          <p:nvPr/>
        </p:nvSpPr>
        <p:spPr>
          <a:xfrm>
            <a:off x="1047145" y="6430694"/>
            <a:ext cx="369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Customizing Synchronization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E5383-17B1-4C29-BF28-E3D1F7028965}"/>
              </a:ext>
            </a:extLst>
          </p:cNvPr>
          <p:cNvSpPr txBox="1"/>
          <p:nvPr/>
        </p:nvSpPr>
        <p:spPr>
          <a:xfrm>
            <a:off x="5166408" y="6430694"/>
            <a:ext cx="420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Master Data Synchronization</a:t>
            </a:r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306921-A433-D0B8-49EC-4042C7CAB5CD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ACDCE4A-B9FC-3901-532F-E14FA82BFBC0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2751486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79468-0417-442F-9109-B6065AC76986}"/>
              </a:ext>
            </a:extLst>
          </p:cNvPr>
          <p:cNvSpPr txBox="1"/>
          <p:nvPr/>
        </p:nvSpPr>
        <p:spPr>
          <a:xfrm>
            <a:off x="183443" y="1139761"/>
            <a:ext cx="9131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spc="-33" dirty="0">
                <a:solidFill>
                  <a:srgbClr val="000000"/>
                </a:solidFill>
                <a:latin typeface="Arial"/>
                <a:cs typeface="Arial"/>
              </a:rPr>
              <a:t>Hub approach vs Co-deployment approach (Customizing synchronization Approach)</a:t>
            </a:r>
            <a:endParaRPr lang="en-IN" sz="18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1DEA2-B7BD-4CB0-91B1-2C1890246E54}"/>
              </a:ext>
            </a:extLst>
          </p:cNvPr>
          <p:cNvSpPr txBox="1"/>
          <p:nvPr/>
        </p:nvSpPr>
        <p:spPr>
          <a:xfrm>
            <a:off x="393056" y="1509093"/>
            <a:ext cx="89216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1. Business configuration sets (BC Sets)</a:t>
            </a:r>
          </a:p>
          <a:p>
            <a:r>
              <a:rPr lang="en-US" sz="2200" dirty="0"/>
              <a:t>2. Customizing Transports (TMS Framework)</a:t>
            </a:r>
          </a:p>
          <a:p>
            <a:endParaRPr lang="en-US" sz="2200" dirty="0"/>
          </a:p>
          <a:p>
            <a:r>
              <a:rPr lang="en-US" sz="2200" dirty="0"/>
              <a:t>3. SAP Solution manager (Automated Option)</a:t>
            </a:r>
          </a:p>
          <a:p>
            <a:r>
              <a:rPr lang="en-US" sz="2200" dirty="0"/>
              <a:t>	a. Customizing Distribution </a:t>
            </a:r>
          </a:p>
          <a:p>
            <a:r>
              <a:rPr lang="en-US" sz="2200" dirty="0"/>
              <a:t>	b. Customizing Scout  </a:t>
            </a:r>
          </a:p>
          <a:p>
            <a:r>
              <a:rPr lang="en-US" sz="2200" dirty="0"/>
              <a:t>	c. XLD (Focused Build standalone extension (using workbench requests and Change Request Management)</a:t>
            </a:r>
          </a:p>
          <a:p>
            <a:endParaRPr lang="en-US" sz="2200" dirty="0"/>
          </a:p>
          <a:p>
            <a:r>
              <a:rPr lang="en-US" sz="2200" dirty="0"/>
              <a:t>4. ALE Customizing Distribution (Also for REF master data sync.)</a:t>
            </a:r>
          </a:p>
          <a:p>
            <a:endParaRPr lang="en-US" sz="2200" dirty="0"/>
          </a:p>
          <a:p>
            <a:r>
              <a:rPr lang="en-US" sz="2200" dirty="0"/>
              <a:t>5. System / client copy with customizing data (Restricted)</a:t>
            </a:r>
          </a:p>
          <a:p>
            <a:endParaRPr lang="en-US" sz="2200" dirty="0"/>
          </a:p>
          <a:p>
            <a:r>
              <a:rPr lang="en-US" sz="2200" dirty="0"/>
              <a:t>6. Choice of Database in ERP (ECC) system </a:t>
            </a:r>
            <a:endParaRPr lang="en-IN" sz="2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27AFB3-AEFB-DC88-DB4B-1DEB6710735F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BADC92E-5C51-7C5D-DCEA-338A707C7B41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346746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6146" y="786054"/>
            <a:ext cx="4165854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endParaRPr sz="1950" dirty="0"/>
          </a:p>
          <a:p>
            <a:pPr marL="10319"/>
            <a:r>
              <a:rPr lang="en-IN" sz="1950" spc="-3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79468-0417-442F-9109-B6065AC76986}"/>
              </a:ext>
            </a:extLst>
          </p:cNvPr>
          <p:cNvSpPr txBox="1"/>
          <p:nvPr/>
        </p:nvSpPr>
        <p:spPr>
          <a:xfrm>
            <a:off x="145342" y="1127087"/>
            <a:ext cx="9303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spc="-33" dirty="0">
                <a:solidFill>
                  <a:srgbClr val="000000"/>
                </a:solidFill>
                <a:latin typeface="Arial"/>
                <a:cs typeface="Arial"/>
              </a:rPr>
              <a:t>Hub approach vs Co-deployment approach (Customizing synchronization Approach)</a:t>
            </a:r>
            <a:endParaRPr lang="en-IN" sz="18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1DEA2-B7BD-4CB0-91B1-2C1890246E54}"/>
              </a:ext>
            </a:extLst>
          </p:cNvPr>
          <p:cNvSpPr txBox="1"/>
          <p:nvPr/>
        </p:nvSpPr>
        <p:spPr>
          <a:xfrm>
            <a:off x="606070" y="1574855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 Initial Synchronization </a:t>
            </a:r>
          </a:p>
          <a:p>
            <a:endParaRPr lang="en-US" sz="2400" dirty="0"/>
          </a:p>
          <a:p>
            <a:r>
              <a:rPr lang="en-US" sz="2400" dirty="0"/>
              <a:t>2.  Ongoing synchronization </a:t>
            </a:r>
          </a:p>
          <a:p>
            <a:pPr marL="914208" lvl="1" indent="-457200">
              <a:buAutoNum type="arabicPeriod"/>
            </a:pPr>
            <a:r>
              <a:rPr lang="en-US" sz="2400" dirty="0"/>
              <a:t>Semi-automatic synchronization</a:t>
            </a:r>
          </a:p>
          <a:p>
            <a:pPr marL="914208" lvl="1" indent="-457200">
              <a:buAutoNum type="arabicPeriod"/>
            </a:pPr>
            <a:r>
              <a:rPr lang="en-US" sz="2400" dirty="0"/>
              <a:t>Custom solution </a:t>
            </a:r>
          </a:p>
          <a:p>
            <a:pPr marL="914208" lvl="1" indent="-457200">
              <a:buAutoNum type="arabicPeriod"/>
            </a:pPr>
            <a:r>
              <a:rPr lang="en-US" sz="2400" dirty="0"/>
              <a:t>ALE-Based Customizing Distribution </a:t>
            </a:r>
          </a:p>
          <a:p>
            <a:pPr marL="914208" lvl="1" indent="-457200">
              <a:buAutoNum type="arabicPeriod"/>
            </a:pPr>
            <a:r>
              <a:rPr lang="en-US" sz="2400" dirty="0"/>
              <a:t>SAP Solution Manager Based Customizing Distribution </a:t>
            </a:r>
          </a:p>
          <a:p>
            <a:pPr marL="914208" lvl="1" indent="-457200">
              <a:buAutoNum type="arabicPeriod"/>
            </a:pPr>
            <a:endParaRPr lang="en-IN" sz="2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C1B08F-856E-49DE-C3C0-5B113C0A1016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1A1AC3C-733C-ED9A-F5FB-1C39E7185CDE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3997246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52315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6146" y="786054"/>
            <a:ext cx="5918454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 algn="l"/>
            <a:r>
              <a:rPr lang="en-US" sz="1950" b="1" spc="-33">
                <a:solidFill>
                  <a:srgbClr val="000000"/>
                </a:solidFill>
                <a:latin typeface="Arial"/>
                <a:cs typeface="Arial"/>
              </a:rPr>
              <a:t>SAP solution manager based customizing process for ongoing synchronization</a:t>
            </a:r>
            <a:endParaRPr lang="en-IN" sz="195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A1B51-061C-A5C7-3390-6608E80DB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1" t="21282" r="27692" b="44530"/>
          <a:stretch/>
        </p:blipFill>
        <p:spPr>
          <a:xfrm>
            <a:off x="538162" y="1552710"/>
            <a:ext cx="8829675" cy="401348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E4C6FDE-0E0B-B60A-66C4-DA8D0EC6B1B7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21465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1822B2-D07D-4485-B906-A97353B1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7" y="1213412"/>
            <a:ext cx="8456526" cy="4961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A552DD-266F-445A-A590-320F86C600AA}"/>
              </a:ext>
            </a:extLst>
          </p:cNvPr>
          <p:cNvSpPr txBox="1"/>
          <p:nvPr/>
        </p:nvSpPr>
        <p:spPr>
          <a:xfrm>
            <a:off x="398376" y="717199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Customizing synchronizing setup</a:t>
            </a:r>
            <a:endParaRPr lang="en-IN" sz="1800" b="1" dirty="0">
              <a:latin typeface="Arial"/>
              <a:cs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DEAFC9-7375-8E27-BBF6-578FBDC472BD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655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Introducing master data governance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833164"/>
            <a:ext cx="2654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/>
            <a:r>
              <a:rPr sz="1950" dirty="0">
                <a:latin typeface="Arial"/>
                <a:cs typeface="Arial"/>
              </a:rPr>
              <a:t>Business Scenario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50090-131E-7410-B8A4-80E578DD2FFE}"/>
              </a:ext>
            </a:extLst>
          </p:cNvPr>
          <p:cNvSpPr txBox="1"/>
          <p:nvPr/>
        </p:nvSpPr>
        <p:spPr>
          <a:xfrm>
            <a:off x="393056" y="1524000"/>
            <a:ext cx="8522344" cy="350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rovides business processes to find, create, change, and mark master data for deletion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It supports the governance of master data on a central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Distribution of master data to connected operational and business intelligence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processes are workflow-driven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Include several approval and revision phases, including collaboration between all users participating in master data maintenance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351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552DD-266F-445A-A590-320F86C600AA}"/>
              </a:ext>
            </a:extLst>
          </p:cNvPr>
          <p:cNvSpPr txBox="1"/>
          <p:nvPr/>
        </p:nvSpPr>
        <p:spPr>
          <a:xfrm>
            <a:off x="398376" y="717199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Synchronizing Object creation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B8F03-2E33-0FDB-57B4-5E7975507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21282" r="33077" b="43162"/>
          <a:stretch/>
        </p:blipFill>
        <p:spPr>
          <a:xfrm>
            <a:off x="393056" y="1219200"/>
            <a:ext cx="9131944" cy="494647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7CFD6F4-84DF-65CE-642A-9134A6707699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0746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552DD-266F-445A-A590-320F86C600AA}"/>
              </a:ext>
            </a:extLst>
          </p:cNvPr>
          <p:cNvSpPr txBox="1"/>
          <p:nvPr/>
        </p:nvSpPr>
        <p:spPr>
          <a:xfrm>
            <a:off x="398376" y="717199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Synchronizing Group creation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C73CE-1285-18EA-75D3-BCCDC7347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26752" r="31538" b="25385"/>
          <a:stretch/>
        </p:blipFill>
        <p:spPr>
          <a:xfrm>
            <a:off x="633712" y="1029685"/>
            <a:ext cx="7912744" cy="553892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7F1C430-258D-B401-83C7-D39D87971772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84092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528E67C-9BC7-4BA2-ABA0-5752057D7704}"/>
              </a:ext>
            </a:extLst>
          </p:cNvPr>
          <p:cNvSpPr txBox="1">
            <a:spLocks/>
          </p:cNvSpPr>
          <p:nvPr/>
        </p:nvSpPr>
        <p:spPr>
          <a:xfrm>
            <a:off x="304800" y="808118"/>
            <a:ext cx="7848600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 algn="l"/>
            <a:r>
              <a:rPr lang="en-US" sz="1950" b="1" spc="-33" dirty="0">
                <a:solidFill>
                  <a:srgbClr val="000000"/>
                </a:solidFill>
                <a:latin typeface="Arial"/>
                <a:cs typeface="Arial"/>
              </a:rPr>
              <a:t>Synchronizing Group : Insert Objects</a:t>
            </a:r>
            <a:endParaRPr lang="en-IN" sz="1950" b="1" dirty="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B4B800BB-9B91-4781-8B4F-713E3FE55A9B}"/>
              </a:ext>
            </a:extLst>
          </p:cNvPr>
          <p:cNvSpPr txBox="1">
            <a:spLocks/>
          </p:cNvSpPr>
          <p:nvPr/>
        </p:nvSpPr>
        <p:spPr>
          <a:xfrm>
            <a:off x="423141" y="3429000"/>
            <a:ext cx="7848600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 algn="l"/>
            <a:r>
              <a:rPr lang="en-US" sz="1950" b="1" spc="-33" dirty="0">
                <a:solidFill>
                  <a:srgbClr val="000000"/>
                </a:solidFill>
                <a:latin typeface="Arial"/>
                <a:cs typeface="Arial"/>
              </a:rPr>
              <a:t>Synchronizing Group Hierarchy</a:t>
            </a:r>
            <a:endParaRPr lang="en-IN" sz="195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A0A82-B7DA-EEC9-A7AE-4A2FD4E5D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53" t="19915" r="26924" b="62308"/>
          <a:stretch/>
        </p:blipFill>
        <p:spPr>
          <a:xfrm>
            <a:off x="-19050" y="1296756"/>
            <a:ext cx="9232852" cy="1967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F9A67-8964-69BE-04F8-C25BBCBD2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1" t="40427" r="27692" b="43982"/>
          <a:stretch/>
        </p:blipFill>
        <p:spPr>
          <a:xfrm>
            <a:off x="810492" y="3921662"/>
            <a:ext cx="8285015" cy="171731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5832C73-CA10-591A-039F-6F32BB4FC207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39305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7348F-DB61-4628-A7CE-D619DE092547}"/>
              </a:ext>
            </a:extLst>
          </p:cNvPr>
          <p:cNvSpPr txBox="1"/>
          <p:nvPr/>
        </p:nvSpPr>
        <p:spPr>
          <a:xfrm>
            <a:off x="394566" y="701825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Customizing Distribution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1AED7-08B5-02B9-4DBC-E63BF2D2D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29487" r="30769" b="24017"/>
          <a:stretch/>
        </p:blipFill>
        <p:spPr>
          <a:xfrm>
            <a:off x="838200" y="1133475"/>
            <a:ext cx="8014566" cy="534304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A34D0CD-E443-2A4E-0C0F-4918AD12D893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67911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7348F-DB61-4628-A7CE-D619DE092547}"/>
              </a:ext>
            </a:extLst>
          </p:cNvPr>
          <p:cNvSpPr txBox="1"/>
          <p:nvPr/>
        </p:nvSpPr>
        <p:spPr>
          <a:xfrm>
            <a:off x="394566" y="701825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Distribution Log: SCDT_LOG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CE738-3514-AE64-61CA-489323A0B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31" t="30855" r="33847" b="17179"/>
          <a:stretch/>
        </p:blipFill>
        <p:spPr>
          <a:xfrm>
            <a:off x="1066800" y="1143000"/>
            <a:ext cx="6477000" cy="512762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8CFA3E6-FD33-129D-1129-55508210CEA6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20632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7348F-DB61-4628-A7CE-D619DE092547}"/>
              </a:ext>
            </a:extLst>
          </p:cNvPr>
          <p:cNvSpPr txBox="1"/>
          <p:nvPr/>
        </p:nvSpPr>
        <p:spPr>
          <a:xfrm>
            <a:off x="394566" y="816330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Distribution Log example 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FE988-3966-29C9-518E-79CF47A7B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1" t="36325" r="27692" b="40427"/>
          <a:stretch/>
        </p:blipFill>
        <p:spPr>
          <a:xfrm>
            <a:off x="269954" y="1372010"/>
            <a:ext cx="9121588" cy="2819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ECC48D2-0C97-622F-8F68-19C31EB892C3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6793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5051A-1DC3-4774-981F-14C2606F7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242060"/>
            <a:ext cx="7543800" cy="52140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E7F3F9-38C5-493C-A47A-A65AB9010F80}"/>
              </a:ext>
            </a:extLst>
          </p:cNvPr>
          <p:cNvSpPr txBox="1"/>
          <p:nvPr/>
        </p:nvSpPr>
        <p:spPr>
          <a:xfrm>
            <a:off x="394566" y="762411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Customizing Scout </a:t>
            </a:r>
            <a:endParaRPr lang="en-IN" sz="1800" b="1" dirty="0">
              <a:latin typeface="Arial"/>
              <a:cs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AD1FDC-5E66-2C4B-A88A-8EA4C7ED7629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9655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7F3F9-38C5-493C-A47A-A65AB9010F80}"/>
              </a:ext>
            </a:extLst>
          </p:cNvPr>
          <p:cNvSpPr txBox="1"/>
          <p:nvPr/>
        </p:nvSpPr>
        <p:spPr>
          <a:xfrm>
            <a:off x="394566" y="762411"/>
            <a:ext cx="699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Customizing Scout comparison based on synchronization group 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CC797-E167-4748-9292-87D3C5F2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41545"/>
            <a:ext cx="6781800" cy="53462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DEFE648-1D4F-AB36-5FF3-3A5A668D9C74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01814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7F3F9-38C5-493C-A47A-A65AB9010F80}"/>
              </a:ext>
            </a:extLst>
          </p:cNvPr>
          <p:cNvSpPr txBox="1"/>
          <p:nvPr/>
        </p:nvSpPr>
        <p:spPr>
          <a:xfrm>
            <a:off x="394566" y="762411"/>
            <a:ext cx="699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Customizing Scout comparison result: example </a:t>
            </a:r>
            <a:endParaRPr lang="en-IN" sz="1800" b="1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634F97-A3F9-BE26-85BB-F65A6C74C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68" t="32223" r="27692" b="45897"/>
          <a:stretch/>
        </p:blipFill>
        <p:spPr>
          <a:xfrm>
            <a:off x="116768" y="1371600"/>
            <a:ext cx="9570676" cy="2743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C9B89F3-BD32-EF03-1A72-2F4E1910F5E0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4660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DC2F645-08F7-4C1D-AF92-C4202A99D134}"/>
              </a:ext>
            </a:extLst>
          </p:cNvPr>
          <p:cNvSpPr/>
          <p:nvPr/>
        </p:nvSpPr>
        <p:spPr>
          <a:xfrm>
            <a:off x="164393" y="957453"/>
            <a:ext cx="9331246" cy="4681347"/>
          </a:xfrm>
          <a:prstGeom prst="rect">
            <a:avLst/>
          </a:prstGeom>
          <a:blipFill>
            <a:blip r:embed="rId3" cstate="print"/>
            <a:stretch>
              <a:fillRect b="-5591"/>
            </a:stretch>
          </a:blip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9282ED-FF2F-3182-D847-512DFEC1A2B8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4979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Introducing master data governance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3056" y="833164"/>
            <a:ext cx="3645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/>
            <a:r>
              <a:rPr sz="1950" dirty="0">
                <a:latin typeface="Arial"/>
                <a:cs typeface="Arial"/>
              </a:rPr>
              <a:t>Key Software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12889-2B1B-60F3-FAC1-60BB46E09A9A}"/>
              </a:ext>
            </a:extLst>
          </p:cNvPr>
          <p:cNvSpPr txBox="1"/>
          <p:nvPr/>
        </p:nvSpPr>
        <p:spPr>
          <a:xfrm>
            <a:off x="393056" y="1394473"/>
            <a:ext cx="50006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MDG_APPL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MDG_FND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MDG_UX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UIMDG001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MDG_MDC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5DCD5-7491-ADDC-9614-2881B8FCF2E3}"/>
              </a:ext>
            </a:extLst>
          </p:cNvPr>
          <p:cNvSpPr txBox="1"/>
          <p:nvPr/>
        </p:nvSpPr>
        <p:spPr>
          <a:xfrm>
            <a:off x="374006" y="3122608"/>
            <a:ext cx="3131194" cy="288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50" b="1" dirty="0">
                <a:latin typeface="Arial"/>
                <a:ea typeface="+mj-ea"/>
                <a:cs typeface="Arial"/>
              </a:rPr>
              <a:t>key business functions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MDG_FOUNDATION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MDG_FINANCIALS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MDG_BUPA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MDG_ERP_SUPPLIER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MDG_ERP_CUSTOMER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MDG_MATERIAL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MDG_S4_FINANCIALS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084211-2E4F-DBEE-277E-8DA0D93B4B2B}"/>
              </a:ext>
            </a:extLst>
          </p:cNvPr>
          <p:cNvSpPr txBox="1"/>
          <p:nvPr/>
        </p:nvSpPr>
        <p:spPr>
          <a:xfrm>
            <a:off x="4905376" y="816020"/>
            <a:ext cx="5000624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950" b="1" dirty="0">
                <a:latin typeface="Arial"/>
                <a:ea typeface="+mj-ea"/>
                <a:cs typeface="Arial"/>
              </a:rPr>
              <a:t>Generic 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D0AAF-CFCD-3241-66CB-6DD0F23CCCD0}"/>
              </a:ext>
            </a:extLst>
          </p:cNvPr>
          <p:cNvSpPr txBox="1"/>
          <p:nvPr/>
        </p:nvSpPr>
        <p:spPr>
          <a:xfrm>
            <a:off x="5029200" y="1302140"/>
            <a:ext cx="33172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Roles/work </a:t>
            </a:r>
            <a:r>
              <a:rPr lang="en-IN" dirty="0" err="1"/>
              <a:t>centers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UI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Change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Staging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Data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Cleansing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Analytics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replication import/export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Validation/enrichment adapter</a:t>
            </a:r>
          </a:p>
        </p:txBody>
      </p:sp>
    </p:spTree>
    <p:extLst>
      <p:ext uri="{BB962C8B-B14F-4D97-AF65-F5344CB8AC3E}">
        <p14:creationId xmlns:p14="http://schemas.microsoft.com/office/powerpoint/2010/main" val="393272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Introducing master data governance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9282ED-FF2F-3182-D847-512DFEC1A2B8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9AEF1-7330-D926-3EE0-30B7F1118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29" t="30282" r="13377" b="30562"/>
          <a:stretch/>
        </p:blipFill>
        <p:spPr>
          <a:xfrm>
            <a:off x="307712" y="1371600"/>
            <a:ext cx="9208006" cy="434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F02F3-06DD-C4D0-6171-9500C010E042}"/>
              </a:ext>
            </a:extLst>
          </p:cNvPr>
          <p:cNvSpPr txBox="1"/>
          <p:nvPr/>
        </p:nvSpPr>
        <p:spPr>
          <a:xfrm>
            <a:off x="394566" y="762411"/>
            <a:ext cx="699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19" algn="l"/>
            <a:r>
              <a:rPr lang="en-US" sz="1800" b="1" spc="-33" dirty="0">
                <a:solidFill>
                  <a:srgbClr val="000000"/>
                </a:solidFill>
                <a:latin typeface="Arial"/>
                <a:cs typeface="Arial"/>
              </a:rPr>
              <a:t>Demonstration: MDG Process Flow</a:t>
            </a:r>
            <a:endParaRPr lang="en-IN" sz="1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2030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02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Introducing master data governance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ABC573-5FE4-0996-BBCA-014E503EE3A2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7D6344E-BF8D-8F22-6668-D16D2B2E9C79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2654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User Interfaces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7CFA2-5593-3D5A-8167-9497B8A05BEA}"/>
              </a:ext>
            </a:extLst>
          </p:cNvPr>
          <p:cNvSpPr txBox="1"/>
          <p:nvPr/>
        </p:nvSpPr>
        <p:spPr>
          <a:xfrm>
            <a:off x="260429" y="1127055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Floorplan Manager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DBB16-A11C-B5B5-BCB7-4E9CC13A2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92" t="18846" r="13077" b="18547"/>
          <a:stretch/>
        </p:blipFill>
        <p:spPr>
          <a:xfrm>
            <a:off x="1000125" y="1565298"/>
            <a:ext cx="6781800" cy="48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Introducing master data governance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ABC573-5FE4-0996-BBCA-014E503EE3A2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7D6344E-BF8D-8F22-6668-D16D2B2E9C79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2654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User Interfaces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7CFA2-5593-3D5A-8167-9497B8A05BEA}"/>
              </a:ext>
            </a:extLst>
          </p:cNvPr>
          <p:cNvSpPr txBox="1"/>
          <p:nvPr/>
        </p:nvSpPr>
        <p:spPr>
          <a:xfrm>
            <a:off x="260429" y="1127055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SAP Fiori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E6823-1E85-AF58-2019-C18313C0F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08" t="21282" r="24615" b="8688"/>
          <a:stretch/>
        </p:blipFill>
        <p:spPr>
          <a:xfrm>
            <a:off x="1600200" y="1595605"/>
            <a:ext cx="4067897" cy="484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0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Introducing master data governance</a:t>
            </a:r>
            <a:endParaRPr lang="en-US" alt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ABC573-5FE4-0996-BBCA-014E503EE3A2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7D6344E-BF8D-8F22-6668-D16D2B2E9C79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2654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User Interfaces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7CFA2-5593-3D5A-8167-9497B8A05BEA}"/>
              </a:ext>
            </a:extLst>
          </p:cNvPr>
          <p:cNvSpPr txBox="1"/>
          <p:nvPr/>
        </p:nvSpPr>
        <p:spPr>
          <a:xfrm>
            <a:off x="260429" y="1127055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SAP Business Client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3C902-C398-12CC-DE1E-03F569817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08" t="36325" r="16923" b="24016"/>
          <a:stretch/>
        </p:blipFill>
        <p:spPr>
          <a:xfrm>
            <a:off x="602606" y="1583792"/>
            <a:ext cx="7962900" cy="43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Introducing master data governance</a:t>
            </a:r>
            <a:endParaRPr lang="en-US" alt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8B94C-72E2-4FCF-B244-D03778559E31}"/>
              </a:ext>
            </a:extLst>
          </p:cNvPr>
          <p:cNvPicPr/>
          <p:nvPr/>
        </p:nvPicPr>
        <p:blipFill rotWithShape="1">
          <a:blip r:embed="rId3"/>
          <a:srcRect l="7476" b="8788"/>
          <a:stretch/>
        </p:blipFill>
        <p:spPr bwMode="auto">
          <a:xfrm>
            <a:off x="355679" y="1653259"/>
            <a:ext cx="9074794" cy="4766591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7ABC573-5FE4-0996-BBCA-014E503EE3A2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7D6344E-BF8D-8F22-6668-D16D2B2E9C79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2654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Applications 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4B5515A-5D34-1BFB-2F88-647EA511DC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9954" y="1195966"/>
            <a:ext cx="5931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/>
            <a:r>
              <a:rPr lang="en-US" sz="1950" b="0" spc="-33" dirty="0">
                <a:solidFill>
                  <a:srgbClr val="000000"/>
                </a:solidFill>
                <a:latin typeface="Arial"/>
                <a:cs typeface="Arial"/>
              </a:rPr>
              <a:t>SAP MDG: Central Governance</a:t>
            </a:r>
            <a:endParaRPr sz="1950" b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71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DB3229-702A-4337-923F-BE53522CF995}"/>
              </a:ext>
            </a:extLst>
          </p:cNvPr>
          <p:cNvSpPr/>
          <p:nvPr/>
        </p:nvSpPr>
        <p:spPr>
          <a:xfrm>
            <a:off x="145343" y="315817"/>
            <a:ext cx="249223" cy="2267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40291-780D-4BD8-B7F5-EE0AE62EEBD4}"/>
              </a:ext>
            </a:extLst>
          </p:cNvPr>
          <p:cNvSpPr txBox="1"/>
          <p:nvPr/>
        </p:nvSpPr>
        <p:spPr>
          <a:xfrm>
            <a:off x="393056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Introducing master data governance</a:t>
            </a:r>
            <a:endParaRPr lang="en-US" altLang="en-US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CD0C0A2-1C4E-47FA-8B43-874073421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9954" y="1213498"/>
            <a:ext cx="5931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/>
            <a:r>
              <a:rPr lang="en-US" sz="1950" b="0" spc="-33" dirty="0">
                <a:solidFill>
                  <a:srgbClr val="000000"/>
                </a:solidFill>
                <a:latin typeface="Arial"/>
                <a:cs typeface="Arial"/>
              </a:rPr>
              <a:t>SAP MDG: Central Governance</a:t>
            </a:r>
            <a:endParaRPr sz="1950" b="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48CDB-ECC4-7DF2-B757-670933F64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3" t="54104" r="31539" b="14444"/>
          <a:stretch/>
        </p:blipFill>
        <p:spPr>
          <a:xfrm>
            <a:off x="164393" y="1669273"/>
            <a:ext cx="9589207" cy="408429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ECA4EE2E-5738-49BD-AF50-6BD9F5C06A25}"/>
              </a:ext>
            </a:extLst>
          </p:cNvPr>
          <p:cNvSpPr txBox="1">
            <a:spLocks/>
          </p:cNvSpPr>
          <p:nvPr/>
        </p:nvSpPr>
        <p:spPr>
          <a:xfrm>
            <a:off x="269954" y="757723"/>
            <a:ext cx="26549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l" defTabSz="457008" rtl="0" eaLnBrk="1" latinLnBrk="0" hangingPunct="1">
              <a:spcBef>
                <a:spcPct val="0"/>
              </a:spcBef>
              <a:buNone/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0319"/>
            <a:r>
              <a:rPr lang="en-IN" sz="1950" dirty="0">
                <a:latin typeface="Arial"/>
                <a:cs typeface="Arial"/>
              </a:rPr>
              <a:t>MDG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1332500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1034</Words>
  <Application>Microsoft Office PowerPoint</Application>
  <PresentationFormat>A4 Paper (210x297 mm)</PresentationFormat>
  <Paragraphs>290</Paragraphs>
  <Slides>45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Cooper Black</vt:lpstr>
      <vt:lpstr>Georgia</vt:lpstr>
      <vt:lpstr>1_Office Theme</vt:lpstr>
      <vt:lpstr>1_Custom Design</vt:lpstr>
      <vt:lpstr>Custom Design</vt:lpstr>
      <vt:lpstr>PowerPoint Presentation</vt:lpstr>
      <vt:lpstr>Day 2 Agenda</vt:lpstr>
      <vt:lpstr>Business Scenario</vt:lpstr>
      <vt:lpstr>Key Software Components</vt:lpstr>
      <vt:lpstr>PowerPoint Presentation</vt:lpstr>
      <vt:lpstr>PowerPoint Presentation</vt:lpstr>
      <vt:lpstr>PowerPoint Presentation</vt:lpstr>
      <vt:lpstr>SAP MDG: Central Governance</vt:lpstr>
      <vt:lpstr>SAP MDG: Central Governance</vt:lpstr>
      <vt:lpstr>PowerPoint Presentation</vt:lpstr>
      <vt:lpstr>PowerPoint Presentation</vt:lpstr>
      <vt:lpstr> Mass processing </vt:lpstr>
      <vt:lpstr>PowerPoint Presentation</vt:lpstr>
      <vt:lpstr>  Consolidation for analytics purposes only </vt:lpstr>
      <vt:lpstr>Consolidation for initial load before central governance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SAP solution manager based customizing process for ongoing synchronization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2023-04-13T14:04:55Z</dcterms:modified>
  <cp:category>Training</cp:category>
</cp:coreProperties>
</file>